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88" r:id="rId5"/>
    <p:sldId id="280" r:id="rId6"/>
    <p:sldId id="260" r:id="rId7"/>
    <p:sldId id="265" r:id="rId8"/>
    <p:sldId id="264" r:id="rId9"/>
    <p:sldId id="261" r:id="rId10"/>
    <p:sldId id="262" r:id="rId11"/>
    <p:sldId id="266" r:id="rId12"/>
    <p:sldId id="263" r:id="rId13"/>
    <p:sldId id="27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6" r:id="rId22"/>
    <p:sldId id="277" r:id="rId23"/>
  </p:sldIdLst>
  <p:sldSz cx="9144000" cy="6858000" type="screen4x3"/>
  <p:notesSz cx="7086600" cy="102108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2011-08-12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7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7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92.png"/><Relationship Id="rId5" Type="http://schemas.openxmlformats.org/officeDocument/2006/relationships/image" Target="../media/image79.png"/><Relationship Id="rId10" Type="http://schemas.openxmlformats.org/officeDocument/2006/relationships/image" Target="../media/image91.png"/><Relationship Id="rId4" Type="http://schemas.openxmlformats.org/officeDocument/2006/relationships/image" Target="../media/image78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7.png"/><Relationship Id="rId7" Type="http://schemas.openxmlformats.org/officeDocument/2006/relationships/image" Target="../media/image8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95.png"/><Relationship Id="rId5" Type="http://schemas.openxmlformats.org/officeDocument/2006/relationships/image" Target="../media/image79.png"/><Relationship Id="rId10" Type="http://schemas.openxmlformats.org/officeDocument/2006/relationships/image" Target="../media/image94.png"/><Relationship Id="rId4" Type="http://schemas.openxmlformats.org/officeDocument/2006/relationships/image" Target="../media/image78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51648" cy="1828800"/>
          </a:xfrm>
        </p:spPr>
        <p:txBody>
          <a:bodyPr>
            <a:normAutofit/>
          </a:bodyPr>
          <a:lstStyle/>
          <a:p>
            <a:r>
              <a:rPr lang="pl-PL" dirty="0" err="1" smtClean="0"/>
              <a:t>Constraints</a:t>
            </a:r>
            <a:r>
              <a:rPr lang="pl-PL" dirty="0" smtClean="0"/>
              <a:t> on </a:t>
            </a:r>
            <a:r>
              <a:rPr lang="pl-PL" dirty="0" err="1" smtClean="0"/>
              <a:t>minimal</a:t>
            </a:r>
            <a:r>
              <a:rPr lang="pl-PL" dirty="0" smtClean="0"/>
              <a:t>  Z' </a:t>
            </a:r>
            <a:r>
              <a:rPr lang="pl-PL" dirty="0" err="1" smtClean="0"/>
              <a:t>models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SO(10) </a:t>
            </a:r>
            <a:r>
              <a:rPr lang="pl-PL" dirty="0" err="1" smtClean="0"/>
              <a:t>GUTs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992888" cy="168356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Paweł </a:t>
            </a:r>
            <a:r>
              <a:rPr lang="pl-PL" dirty="0" smtClean="0"/>
              <a:t>Pachołek  </a:t>
            </a:r>
            <a:r>
              <a:rPr lang="pl-PL" dirty="0" smtClean="0"/>
              <a:t>IFT </a:t>
            </a:r>
            <a:r>
              <a:rPr lang="pl-PL" dirty="0" smtClean="0"/>
              <a:t>UW</a:t>
            </a:r>
          </a:p>
          <a:p>
            <a:pPr algn="ctr"/>
            <a:endParaRPr lang="pl-PL" dirty="0" smtClean="0"/>
          </a:p>
          <a:p>
            <a:pPr algn="ctr"/>
            <a:r>
              <a:rPr lang="pl-PL" sz="2800" dirty="0" err="1" smtClean="0"/>
              <a:t>Scalars</a:t>
            </a:r>
            <a:r>
              <a:rPr lang="pl-PL" sz="2800" dirty="0" smtClean="0"/>
              <a:t> </a:t>
            </a:r>
            <a:r>
              <a:rPr lang="pl-PL" sz="2800" dirty="0" smtClean="0"/>
              <a:t>2011 		Warsaw  27.08.2011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8229600" cy="1143000"/>
          </a:xfrm>
        </p:spPr>
        <p:txBody>
          <a:bodyPr/>
          <a:lstStyle/>
          <a:p>
            <a:r>
              <a:rPr lang="pl-PL" dirty="0" err="1" smtClean="0"/>
              <a:t>Analytic</a:t>
            </a:r>
            <a:r>
              <a:rPr lang="pl-PL" dirty="0" smtClean="0"/>
              <a:t> 1-loop </a:t>
            </a:r>
            <a:r>
              <a:rPr lang="pl-PL" dirty="0" err="1" smtClean="0"/>
              <a:t>solutions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556792"/>
            <a:ext cx="81434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47344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941168"/>
            <a:ext cx="5405665" cy="9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412528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4005064"/>
            <a:ext cx="5976663" cy="41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6021288"/>
            <a:ext cx="453250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1" y="4581128"/>
            <a:ext cx="3312369" cy="3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8229600" cy="1143000"/>
          </a:xfrm>
        </p:spPr>
        <p:txBody>
          <a:bodyPr/>
          <a:lstStyle/>
          <a:p>
            <a:r>
              <a:rPr lang="pl-PL" dirty="0" err="1" smtClean="0"/>
              <a:t>Deriving</a:t>
            </a:r>
            <a:r>
              <a:rPr lang="pl-PL" dirty="0" smtClean="0"/>
              <a:t> </a:t>
            </a:r>
            <a:r>
              <a:rPr lang="pl-PL" dirty="0" err="1" smtClean="0"/>
              <a:t>constraints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84984"/>
            <a:ext cx="3672408" cy="2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1440160" cy="27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88840"/>
            <a:ext cx="66055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33056"/>
            <a:ext cx="773718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373216"/>
            <a:ext cx="1944216" cy="8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556792"/>
            <a:ext cx="767401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Constraints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gauge</a:t>
            </a:r>
            <a:r>
              <a:rPr lang="pl-PL" dirty="0" smtClean="0"/>
              <a:t> </a:t>
            </a:r>
            <a:r>
              <a:rPr lang="pl-PL" dirty="0" err="1" smtClean="0"/>
              <a:t>coupling</a:t>
            </a:r>
            <a:r>
              <a:rPr lang="pl-PL" dirty="0" smtClean="0"/>
              <a:t> </a:t>
            </a:r>
            <a:r>
              <a:rPr lang="pl-PL" dirty="0" err="1" smtClean="0"/>
              <a:t>unification</a:t>
            </a:r>
            <a:r>
              <a:rPr lang="pl-PL" dirty="0" smtClean="0"/>
              <a:t> </a:t>
            </a:r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085184"/>
            <a:ext cx="356921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7848872" cy="29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27185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373216"/>
            <a:ext cx="362481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wias klamrowy otwierający 10"/>
          <p:cNvSpPr/>
          <p:nvPr/>
        </p:nvSpPr>
        <p:spPr>
          <a:xfrm>
            <a:off x="179512" y="2204864"/>
            <a:ext cx="323528" cy="2520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204864"/>
            <a:ext cx="4247079" cy="68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996952"/>
            <a:ext cx="50354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861048"/>
            <a:ext cx="6120680" cy="72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165304"/>
            <a:ext cx="8748464" cy="3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229600" cy="1143000"/>
          </a:xfrm>
        </p:spPr>
        <p:txBody>
          <a:bodyPr/>
          <a:lstStyle/>
          <a:p>
            <a:r>
              <a:rPr lang="pl-PL" dirty="0" err="1" smtClean="0"/>
              <a:t>Treshold</a:t>
            </a:r>
            <a:r>
              <a:rPr lang="pl-PL" dirty="0" smtClean="0"/>
              <a:t> </a:t>
            </a:r>
            <a:r>
              <a:rPr lang="pl-PL" dirty="0" err="1" smtClean="0"/>
              <a:t>corrections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6504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87177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524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4320480" cy="429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021288"/>
            <a:ext cx="192021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877272"/>
            <a:ext cx="19280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021288"/>
            <a:ext cx="307234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6021288"/>
            <a:ext cx="523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3"/>
            <a:ext cx="4104456" cy="423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176464" cy="419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8600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021288"/>
            <a:ext cx="523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021288"/>
            <a:ext cx="307234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pl-PL" dirty="0" err="1" smtClean="0"/>
              <a:t>Constraints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LEP II EWPT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768752" cy="422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517232"/>
            <a:ext cx="3672408" cy="2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81939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73216"/>
            <a:ext cx="792088" cy="41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8676456" cy="35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pl-PL" dirty="0" err="1" smtClean="0"/>
              <a:t>Latest</a:t>
            </a:r>
            <a:r>
              <a:rPr lang="pl-PL" dirty="0" smtClean="0"/>
              <a:t> </a:t>
            </a:r>
            <a:r>
              <a:rPr lang="pl-PL" dirty="0" err="1" smtClean="0"/>
              <a:t>constraints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ATLAS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048672" cy="443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77272"/>
            <a:ext cx="8352928" cy="3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pl-PL" dirty="0" err="1" smtClean="0"/>
              <a:t>Latest</a:t>
            </a:r>
            <a:r>
              <a:rPr lang="pl-PL" dirty="0" smtClean="0"/>
              <a:t> </a:t>
            </a:r>
            <a:r>
              <a:rPr lang="pl-PL" dirty="0" err="1" smtClean="0"/>
              <a:t>constraints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ATLAS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165304"/>
            <a:ext cx="7056784" cy="2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5157192"/>
            <a:ext cx="187940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157192"/>
            <a:ext cx="1872208" cy="2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157192"/>
            <a:ext cx="168498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661248"/>
            <a:ext cx="283600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661248"/>
            <a:ext cx="523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40768"/>
            <a:ext cx="303894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412776"/>
            <a:ext cx="2958827" cy="366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687" y="1412776"/>
            <a:ext cx="2992313" cy="369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987824" cy="370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9237712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Experimental</a:t>
            </a:r>
            <a:r>
              <a:rPr lang="pl-PL" dirty="0" smtClean="0"/>
              <a:t> </a:t>
            </a:r>
            <a:r>
              <a:rPr lang="pl-PL" dirty="0" err="1" smtClean="0"/>
              <a:t>constraints</a:t>
            </a:r>
            <a:r>
              <a:rPr lang="pl-PL" dirty="0" smtClean="0"/>
              <a:t> on Model 1</a:t>
            </a:r>
            <a:endParaRPr lang="en-GB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40016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5157192"/>
            <a:ext cx="187940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157192"/>
            <a:ext cx="1872208" cy="2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157192"/>
            <a:ext cx="168498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661248"/>
            <a:ext cx="384869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6021288"/>
            <a:ext cx="400158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6381328"/>
            <a:ext cx="2925669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412777"/>
            <a:ext cx="3024336" cy="373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162" y="1412776"/>
            <a:ext cx="3001838" cy="37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Z’ models as low energy limits of GUT models</a:t>
            </a: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Parametrization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Z’ models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RGE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’s for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couplings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models with more than one U(1) group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Constraints from gauge coupling unification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(s)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Adding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constraints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Summary and conclusions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9237712" cy="71095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</a:t>
            </a:r>
            <a:r>
              <a:rPr lang="pl-PL" dirty="0" err="1" smtClean="0"/>
              <a:t>xperimental</a:t>
            </a:r>
            <a:r>
              <a:rPr lang="pl-PL" dirty="0" smtClean="0"/>
              <a:t> </a:t>
            </a:r>
            <a:r>
              <a:rPr lang="pl-PL" dirty="0" err="1" smtClean="0"/>
              <a:t>constraints</a:t>
            </a:r>
            <a:r>
              <a:rPr lang="pl-PL" dirty="0" smtClean="0"/>
              <a:t> on Model 2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0463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40016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157192"/>
            <a:ext cx="187940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157192"/>
            <a:ext cx="1872208" cy="2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157192"/>
            <a:ext cx="168498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661248"/>
            <a:ext cx="384869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6021288"/>
            <a:ext cx="400158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6381328"/>
            <a:ext cx="2925669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1340768"/>
            <a:ext cx="3024336" cy="375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8129" y="1412776"/>
            <a:ext cx="2925871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/>
          <a:lstStyle/>
          <a:p>
            <a:r>
              <a:rPr lang="pl-PL" dirty="0" err="1" smtClean="0"/>
              <a:t>Summary</a:t>
            </a:r>
            <a:r>
              <a:rPr lang="pl-PL" dirty="0" smtClean="0"/>
              <a:t> and </a:t>
            </a:r>
            <a:r>
              <a:rPr lang="pl-PL" dirty="0" err="1" smtClean="0"/>
              <a:t>conclusions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Grand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Unification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constrain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Z’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unknown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treshold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corrections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freedom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LHC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didn’t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Z’, but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stronger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limits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symmetry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breaking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and a field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one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potential-independent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bound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on Z’ mass.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Presented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beyond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minimal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Z’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unless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U(1)’s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same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scales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760640" cy="1143000"/>
          </a:xfrm>
        </p:spPr>
        <p:txBody>
          <a:bodyPr/>
          <a:lstStyle/>
          <a:p>
            <a:r>
              <a:rPr lang="pl-PL" dirty="0" err="1" smtClean="0"/>
              <a:t>References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6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168352" cy="114300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328592"/>
          </a:xfrm>
        </p:spPr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Additional U(1) group can naturally appear after breaking a GUT group of rank greater than 4. This is always the case except for the minimal unification to SU(5) (rank 4). SO(10) has rank 5 and E6 has rank 6.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worth to know what region in parameter-space of Z’ models is consistent with Grand Unification.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minimal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Z’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smallest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unification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SO(10). </a:t>
            </a:r>
          </a:p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embedd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minimal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Z’ model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relatively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Z’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boson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SO(10) GUT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model?</a:t>
            </a:r>
          </a:p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Treshold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corrections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a general,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potential-independent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embedding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minimal</a:t>
            </a:r>
            <a:r>
              <a:rPr lang="pl-PL" dirty="0" smtClean="0"/>
              <a:t> Z’ model ?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SM x U(1)</a:t>
            </a:r>
          </a:p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U(1)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B-L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fermions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right-handed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neutrinos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anomaly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cancelation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Z’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boson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boson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U(1).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10952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Symmetry</a:t>
            </a:r>
            <a:r>
              <a:rPr lang="pl-PL" sz="3600" dirty="0" smtClean="0"/>
              <a:t> </a:t>
            </a:r>
            <a:r>
              <a:rPr lang="pl-PL" sz="3600" dirty="0" err="1" smtClean="0"/>
              <a:t>breaking</a:t>
            </a:r>
            <a:endParaRPr lang="pl-PL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3089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37312"/>
            <a:ext cx="46205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143000"/>
          </a:xfrm>
        </p:spPr>
        <p:txBody>
          <a:bodyPr/>
          <a:lstStyle/>
          <a:p>
            <a:r>
              <a:rPr lang="pl-PL" dirty="0" err="1" smtClean="0"/>
              <a:t>Abelian</a:t>
            </a:r>
            <a:r>
              <a:rPr lang="pl-PL" dirty="0" smtClean="0"/>
              <a:t> </a:t>
            </a:r>
            <a:r>
              <a:rPr lang="pl-PL" dirty="0" err="1" smtClean="0"/>
              <a:t>Lagrange`an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159548" cy="2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8640960" cy="28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8352927" cy="2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8712968" cy="7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132856"/>
            <a:ext cx="4245515" cy="36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16042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805264"/>
            <a:ext cx="71988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3717032"/>
            <a:ext cx="4819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4653136"/>
            <a:ext cx="50111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pl-PL" dirty="0" err="1" smtClean="0"/>
              <a:t>Gauge</a:t>
            </a:r>
            <a:r>
              <a:rPr lang="pl-PL" dirty="0" smtClean="0"/>
              <a:t> </a:t>
            </a:r>
            <a:r>
              <a:rPr lang="pl-PL" dirty="0" err="1" smtClean="0"/>
              <a:t>boson</a:t>
            </a:r>
            <a:r>
              <a:rPr lang="pl-PL" dirty="0" smtClean="0"/>
              <a:t> </a:t>
            </a:r>
            <a:r>
              <a:rPr lang="pl-PL" dirty="0" err="1" smtClean="0"/>
              <a:t>redefinitions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232247" cy="40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19140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2016224" cy="58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869160"/>
            <a:ext cx="1944217" cy="5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Łącznik prosty ze strzałką 9"/>
          <p:cNvCxnSpPr/>
          <p:nvPr/>
        </p:nvCxnSpPr>
        <p:spPr>
          <a:xfrm rot="5400000">
            <a:off x="2088518" y="224007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rot="5400000">
            <a:off x="1512454" y="339220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>
            <a:off x="2088518" y="454433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085184"/>
            <a:ext cx="306401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589240"/>
            <a:ext cx="43464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6093296"/>
            <a:ext cx="2376264" cy="3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284984"/>
            <a:ext cx="4032448" cy="29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4437112"/>
            <a:ext cx="401256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Nawias klamrowy zamykający 25"/>
          <p:cNvSpPr/>
          <p:nvPr/>
        </p:nvSpPr>
        <p:spPr>
          <a:xfrm rot="5400000">
            <a:off x="2267744" y="1268760"/>
            <a:ext cx="144016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Nawias klamrowy zamykający 26"/>
          <p:cNvSpPr/>
          <p:nvPr/>
        </p:nvSpPr>
        <p:spPr>
          <a:xfrm rot="5400000">
            <a:off x="1691680" y="2564904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Nawias klamrowy zamykający 27"/>
          <p:cNvSpPr/>
          <p:nvPr/>
        </p:nvSpPr>
        <p:spPr>
          <a:xfrm rot="5400000">
            <a:off x="2267744" y="3717032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Nawias klamrowy zamykający 28"/>
          <p:cNvSpPr/>
          <p:nvPr/>
        </p:nvSpPr>
        <p:spPr>
          <a:xfrm rot="-5400000">
            <a:off x="2267744" y="2060848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Nawias klamrowy zamykający 29"/>
          <p:cNvSpPr/>
          <p:nvPr/>
        </p:nvSpPr>
        <p:spPr>
          <a:xfrm rot="-5400000">
            <a:off x="1691680" y="3212976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Nawias klamrowy zamykający 30"/>
          <p:cNvSpPr/>
          <p:nvPr/>
        </p:nvSpPr>
        <p:spPr>
          <a:xfrm rot="-5400000">
            <a:off x="2267744" y="4365104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2132856"/>
            <a:ext cx="3096344" cy="2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5589240"/>
            <a:ext cx="112977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Transformations</a:t>
            </a:r>
            <a:r>
              <a:rPr lang="pl-PL" dirty="0" smtClean="0"/>
              <a:t> of G </a:t>
            </a:r>
            <a:r>
              <a:rPr lang="pl-PL" dirty="0" err="1" smtClean="0"/>
              <a:t>matrix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128792" cy="3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816424" cy="84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ze strzałką 11"/>
          <p:cNvCxnSpPr/>
          <p:nvPr/>
        </p:nvCxnSpPr>
        <p:spPr>
          <a:xfrm rot="16200000" flipH="1">
            <a:off x="2016510" y="2961742"/>
            <a:ext cx="792088" cy="718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wias klamrowy zamykający 12"/>
          <p:cNvSpPr/>
          <p:nvPr/>
        </p:nvSpPr>
        <p:spPr>
          <a:xfrm rot="5400000">
            <a:off x="2699792" y="3861048"/>
            <a:ext cx="288032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76872"/>
            <a:ext cx="434804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472917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013176"/>
            <a:ext cx="4244550" cy="5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877272"/>
            <a:ext cx="564451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143000"/>
          </a:xfrm>
        </p:spPr>
        <p:txBody>
          <a:bodyPr/>
          <a:lstStyle/>
          <a:p>
            <a:r>
              <a:rPr lang="pl-PL" dirty="0" err="1" smtClean="0"/>
              <a:t>RGE’s</a:t>
            </a:r>
            <a:r>
              <a:rPr lang="pl-PL" dirty="0" smtClean="0"/>
              <a:t> for </a:t>
            </a:r>
            <a:r>
              <a:rPr lang="pl-PL" dirty="0" err="1" smtClean="0"/>
              <a:t>gauge</a:t>
            </a:r>
            <a:r>
              <a:rPr lang="pl-PL" dirty="0" smtClean="0"/>
              <a:t> </a:t>
            </a:r>
            <a:r>
              <a:rPr lang="pl-PL" dirty="0" err="1" smtClean="0"/>
              <a:t>couplings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3960440" cy="73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85184"/>
            <a:ext cx="5616623" cy="8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2592288" cy="6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6"/>
            <a:ext cx="704927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949280"/>
            <a:ext cx="8738814" cy="3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93096"/>
            <a:ext cx="3888432" cy="74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988840"/>
            <a:ext cx="50812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717032"/>
            <a:ext cx="4392488" cy="3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628800"/>
            <a:ext cx="497575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4124</TotalTime>
  <Words>372</Words>
  <Application>Microsoft Office PowerPoint</Application>
  <PresentationFormat>Pokaz na ekranie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Przepływ</vt:lpstr>
      <vt:lpstr>Constraints on minimal  Z' models from SO(10) GUTs</vt:lpstr>
      <vt:lpstr>Outline</vt:lpstr>
      <vt:lpstr>Motivation</vt:lpstr>
      <vt:lpstr>What is a minimal Z’ model ? </vt:lpstr>
      <vt:lpstr>Symmetry breaking</vt:lpstr>
      <vt:lpstr>Abelian Lagrange`an</vt:lpstr>
      <vt:lpstr>Gauge boson redefinitions</vt:lpstr>
      <vt:lpstr>Transformations of G matrix</vt:lpstr>
      <vt:lpstr>RGE’s for gauge couplings</vt:lpstr>
      <vt:lpstr>Analytic 1-loop solutions</vt:lpstr>
      <vt:lpstr>Deriving constraints</vt:lpstr>
      <vt:lpstr>Constraints from gauge coupling unification </vt:lpstr>
      <vt:lpstr>Treshold corrections</vt:lpstr>
      <vt:lpstr>Slajd 14</vt:lpstr>
      <vt:lpstr>Slajd 15</vt:lpstr>
      <vt:lpstr>Constraints from LEP II EWPT</vt:lpstr>
      <vt:lpstr>Latest constraints from ATLAS</vt:lpstr>
      <vt:lpstr>Latest constraints from ATLAS</vt:lpstr>
      <vt:lpstr>Experimental constraints on Model 1</vt:lpstr>
      <vt:lpstr>Experimental constraints on Model 2</vt:lpstr>
      <vt:lpstr>Summary and conclusions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 models with Z’</dc:title>
  <dc:creator>User</dc:creator>
  <cp:lastModifiedBy>User</cp:lastModifiedBy>
  <cp:revision>276</cp:revision>
  <dcterms:created xsi:type="dcterms:W3CDTF">2010-11-11T18:35:27Z</dcterms:created>
  <dcterms:modified xsi:type="dcterms:W3CDTF">2011-08-12T08:57:34Z</dcterms:modified>
</cp:coreProperties>
</file>